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19"/>
  </p:notesMasterIdLst>
  <p:sldIdLst>
    <p:sldId id="256" r:id="rId2"/>
    <p:sldId id="272" r:id="rId3"/>
    <p:sldId id="264" r:id="rId4"/>
    <p:sldId id="265" r:id="rId5"/>
    <p:sldId id="271" r:id="rId6"/>
    <p:sldId id="26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3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333" autoAdjust="0"/>
  </p:normalViewPr>
  <p:slideViewPr>
    <p:cSldViewPr snapToGrid="0">
      <p:cViewPr varScale="1">
        <p:scale>
          <a:sx n="67" d="100"/>
          <a:sy n="67" d="100"/>
        </p:scale>
        <p:origin x="82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2EE93-0F81-4F7C-BDCC-09CD77A91284}" type="datetimeFigureOut">
              <a:rPr lang="nl-NL" smtClean="0"/>
              <a:t>30-03-2017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D8C56-6774-4DB2-8F2F-5FBF422E5A06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06F24-325D-4796-B707-8E6112567E35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1726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Ouders gaan</a:t>
            </a:r>
            <a:r>
              <a:rPr lang="nl-NL" baseline="0" dirty="0" smtClean="0"/>
              <a:t> samen lezen.</a:t>
            </a:r>
            <a:br>
              <a:rPr lang="nl-NL" baseline="0" dirty="0" smtClean="0"/>
            </a:br>
            <a:r>
              <a:rPr lang="nl-NL" baseline="0" dirty="0" smtClean="0"/>
              <a:t>BELANGRIJK: lees de opdracht goed (begrijpend lezen!). Opdracht 2 is alleen oefenen (niet met zandloper).</a:t>
            </a:r>
            <a:br>
              <a:rPr lang="nl-NL" baseline="0" dirty="0" smtClean="0"/>
            </a:br>
            <a:r>
              <a:rPr lang="nl-NL" baseline="0" dirty="0" smtClean="0"/>
              <a:t>Doel: oefening baart kunst!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D8C56-6774-4DB2-8F2F-5FBF422E5A06}" type="slidenum">
              <a:rPr lang="nl-NL" smtClean="0"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Na deze dia</a:t>
            </a:r>
            <a:r>
              <a:rPr lang="nl-NL" baseline="0" dirty="0" smtClean="0"/>
              <a:t> een voorbeeld!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D8C56-6774-4DB2-8F2F-5FBF422E5A06}" type="slidenum">
              <a:rPr lang="nl-NL" smtClean="0"/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Voorbeeld</a:t>
            </a:r>
            <a:r>
              <a:rPr lang="nl-NL" baseline="0" dirty="0" smtClean="0"/>
              <a:t> uit Grip.</a:t>
            </a:r>
            <a:br>
              <a:rPr lang="nl-NL" baseline="0" dirty="0" smtClean="0"/>
            </a:br>
            <a:r>
              <a:rPr lang="nl-NL" baseline="0" dirty="0" smtClean="0"/>
              <a:t>Ouders zien eerst de titel. Waar denkt u aan bij spinnen?</a:t>
            </a:r>
            <a:br>
              <a:rPr lang="nl-NL" baseline="0" dirty="0" smtClean="0"/>
            </a:br>
            <a:r>
              <a:rPr lang="nl-NL" baseline="0" dirty="0" smtClean="0"/>
              <a:t>Verandert uw beeld als u het plaatje ziet?</a:t>
            </a:r>
            <a:br>
              <a:rPr lang="nl-NL" baseline="0" dirty="0" smtClean="0"/>
            </a:br>
            <a:r>
              <a:rPr lang="nl-NL" baseline="0" dirty="0" smtClean="0"/>
              <a:t>En is de betekenis van het woord ‘spinnen’ veranderd na het lezen van de tekst?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D8C56-6774-4DB2-8F2F-5FBF422E5A06}" type="slidenum">
              <a:rPr lang="nl-NL" smtClean="0"/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Voorbeelden</a:t>
            </a:r>
            <a:r>
              <a:rPr lang="nl-NL" baseline="0" dirty="0" smtClean="0"/>
              <a:t> van vragen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D8C56-6774-4DB2-8F2F-5FBF422E5A06}" type="slidenum">
              <a:rPr lang="nl-NL" smtClean="0"/>
              <a:t>14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6 vragen over de presentatie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D8C56-6774-4DB2-8F2F-5FBF422E5A06}" type="slidenum">
              <a:rPr lang="nl-NL" smtClean="0"/>
              <a:t>15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hoot.i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smtClean="0"/>
              <a:t>Groep 4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Begrijpend lezen</a:t>
            </a:r>
            <a:br>
              <a:rPr lang="nl-NL" dirty="0" smtClean="0"/>
            </a:br>
            <a:r>
              <a:rPr lang="nl-NL" dirty="0" err="1" smtClean="0"/>
              <a:t>lezen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Welke vaardigheden heeft een kind nodig?</a:t>
            </a:r>
          </a:p>
          <a:p>
            <a:r>
              <a:rPr lang="nl-NL" dirty="0" smtClean="0"/>
              <a:t>Wat doen wij op school?</a:t>
            </a:r>
          </a:p>
          <a:p>
            <a:r>
              <a:rPr lang="nl-NL" dirty="0" smtClean="0"/>
              <a:t>Wat kunt u thuis doen om deze vaardigheden te stimuleren?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586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Vragen stellen</a:t>
            </a:r>
            <a:br>
              <a:rPr lang="nl-NL" b="1" dirty="0"/>
            </a:br>
            <a:r>
              <a:rPr lang="nl-NL" dirty="0"/>
              <a:t>Welke vragen zie ik?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Kinderen kunnen de </a:t>
            </a:r>
            <a:r>
              <a:rPr lang="nl-NL" dirty="0" smtClean="0"/>
              <a:t>volgende vragen beantwoorden </a:t>
            </a:r>
            <a:r>
              <a:rPr lang="nl-NL" dirty="0"/>
              <a:t>over de </a:t>
            </a:r>
            <a:r>
              <a:rPr lang="nl-NL" dirty="0" smtClean="0"/>
              <a:t>tekst:</a:t>
            </a:r>
            <a:br>
              <a:rPr lang="nl-NL" dirty="0" smtClean="0"/>
            </a:br>
            <a:r>
              <a:rPr lang="nl-NL" i="1" dirty="0" smtClean="0"/>
              <a:t> Wie – Wat – Waar – Wanneer - Welke </a:t>
            </a:r>
            <a:endParaRPr lang="nl-NL" i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570" y="2653737"/>
            <a:ext cx="4738801" cy="3604728"/>
          </a:xfrm>
          <a:prstGeom prst="rect">
            <a:avLst/>
          </a:prstGeom>
        </p:spPr>
      </p:pic>
      <p:pic>
        <p:nvPicPr>
          <p:cNvPr id="5" name="Afbeelding 4"/>
          <p:cNvPicPr/>
          <p:nvPr/>
        </p:nvPicPr>
        <p:blipFill rotWithShape="1">
          <a:blip r:embed="rId3"/>
          <a:srcRect l="4961" t="21164" r="28406" b="41138"/>
          <a:stretch/>
        </p:blipFill>
        <p:spPr bwMode="auto">
          <a:xfrm>
            <a:off x="697075" y="2993146"/>
            <a:ext cx="6331896" cy="26844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970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Samenvatten</a:t>
            </a:r>
            <a:br>
              <a:rPr lang="nl-NL" b="1" dirty="0"/>
            </a:br>
            <a:r>
              <a:rPr lang="nl-NL" dirty="0"/>
              <a:t>Hoe vat ik samen?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Kinderen kunnen in eigen woorden beschrijven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waar </a:t>
            </a:r>
            <a:r>
              <a:rPr lang="nl-NL" dirty="0"/>
              <a:t>een tekst over gaat</a:t>
            </a:r>
            <a:r>
              <a:rPr lang="nl-NL" dirty="0" smtClean="0"/>
              <a:t>.</a:t>
            </a:r>
          </a:p>
          <a:p>
            <a:r>
              <a:rPr lang="nl-NL" dirty="0" smtClean="0"/>
              <a:t>De kinderen arceren/kleuren de belangrijke </a:t>
            </a:r>
            <a:br>
              <a:rPr lang="nl-NL" dirty="0" smtClean="0"/>
            </a:br>
            <a:r>
              <a:rPr lang="nl-NL" dirty="0" smtClean="0"/>
              <a:t>(kern)woorden in de tekst.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497" y="3690561"/>
            <a:ext cx="3446832" cy="2630367"/>
          </a:xfrm>
          <a:prstGeom prst="rect">
            <a:avLst/>
          </a:prstGeom>
        </p:spPr>
      </p:pic>
      <p:pic>
        <p:nvPicPr>
          <p:cNvPr id="5" name="Afbeelding 4"/>
          <p:cNvPicPr/>
          <p:nvPr/>
        </p:nvPicPr>
        <p:blipFill rotWithShape="1">
          <a:blip r:embed="rId3"/>
          <a:srcRect l="28935" t="15653" r="26918" b="8509"/>
          <a:stretch/>
        </p:blipFill>
        <p:spPr bwMode="auto">
          <a:xfrm>
            <a:off x="7594672" y="614849"/>
            <a:ext cx="3982812" cy="55499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559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Visualiseren</a:t>
            </a:r>
            <a:br>
              <a:rPr lang="nl-NL" b="1" dirty="0"/>
            </a:br>
            <a:r>
              <a:rPr lang="nl-NL" dirty="0"/>
              <a:t>Welk plaatje past bij de tekst?</a:t>
            </a:r>
            <a:endParaRPr lang="nl-NL" dirty="0">
              <a:effectLst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Kinderen kunnen tijdens het lezen een plaatje maken bij een woord, zin of stukje tekst.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Kinderen constateren dat de plaatjes die je in je hoofd maakt over een onderwerp kunnen veranderen als je nieuwe informatie krijgt.</a:t>
            </a:r>
          </a:p>
          <a:p>
            <a:pPr marL="4572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031" y="3296905"/>
            <a:ext cx="3963664" cy="3024774"/>
          </a:xfrm>
          <a:prstGeom prst="rect">
            <a:avLst/>
          </a:prstGeom>
        </p:spPr>
      </p:pic>
      <p:pic>
        <p:nvPicPr>
          <p:cNvPr id="5" name="Afbeelding 4"/>
          <p:cNvPicPr/>
          <p:nvPr/>
        </p:nvPicPr>
        <p:blipFill rotWithShape="1">
          <a:blip r:embed="rId4"/>
          <a:srcRect l="13558" t="24472" r="33367" b="23279"/>
          <a:stretch/>
        </p:blipFill>
        <p:spPr bwMode="auto">
          <a:xfrm>
            <a:off x="1883687" y="3554361"/>
            <a:ext cx="4561360" cy="29088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465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588" y="258770"/>
            <a:ext cx="3315526" cy="6248399"/>
          </a:xfrm>
          <a:prstGeom prst="rect">
            <a:avLst/>
          </a:prstGeom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10530" y="435077"/>
            <a:ext cx="3238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32745" y="1345790"/>
            <a:ext cx="44005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837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63651" y="419172"/>
            <a:ext cx="5909446" cy="6005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05177" y="1756222"/>
            <a:ext cx="6773003" cy="3331971"/>
          </a:xfrm>
        </p:spPr>
        <p:txBody>
          <a:bodyPr>
            <a:normAutofit/>
          </a:bodyPr>
          <a:lstStyle/>
          <a:p>
            <a:pPr marL="560070" indent="-514350">
              <a:buFont typeface="+mj-lt"/>
              <a:buAutoNum type="arabicPeriod"/>
            </a:pPr>
            <a:r>
              <a:rPr lang="en-US" sz="4000" b="1" dirty="0" err="1" smtClean="0">
                <a:latin typeface="Agency FB" pitchFamily="34" charset="0"/>
              </a:rPr>
              <a:t>Ga</a:t>
            </a:r>
            <a:r>
              <a:rPr lang="en-US" sz="4000" b="1" dirty="0" smtClean="0">
                <a:latin typeface="Agency FB" pitchFamily="34" charset="0"/>
              </a:rPr>
              <a:t> </a:t>
            </a:r>
            <a:r>
              <a:rPr lang="en-US" sz="4000" b="1" dirty="0" err="1" smtClean="0">
                <a:latin typeface="Agency FB" pitchFamily="34" charset="0"/>
              </a:rPr>
              <a:t>naar</a:t>
            </a:r>
            <a:r>
              <a:rPr lang="en-US" sz="4000" b="1" dirty="0" smtClean="0">
                <a:latin typeface="Agency FB" pitchFamily="34" charset="0"/>
              </a:rPr>
              <a:t> </a:t>
            </a:r>
            <a:r>
              <a:rPr lang="en-US" sz="4000" b="1" dirty="0" smtClean="0">
                <a:latin typeface="Agency FB" pitchFamily="34" charset="0"/>
                <a:hlinkClick r:id="rId3"/>
              </a:rPr>
              <a:t>www.kahoot.it</a:t>
            </a:r>
            <a:r>
              <a:rPr lang="en-US" sz="4000" b="1" dirty="0" smtClean="0">
                <a:latin typeface="Agency FB" pitchFamily="34" charset="0"/>
              </a:rPr>
              <a:t> 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4000" b="1" dirty="0" smtClean="0">
                <a:latin typeface="Agency FB" pitchFamily="34" charset="0"/>
              </a:rPr>
              <a:t> </a:t>
            </a:r>
            <a:r>
              <a:rPr lang="en-US" sz="4000" b="1" dirty="0" err="1" smtClean="0">
                <a:latin typeface="Agency FB" pitchFamily="34" charset="0"/>
              </a:rPr>
              <a:t>Voer</a:t>
            </a:r>
            <a:r>
              <a:rPr lang="en-US" sz="4000" b="1" dirty="0" smtClean="0">
                <a:latin typeface="Agency FB" pitchFamily="34" charset="0"/>
              </a:rPr>
              <a:t> de Game Pin in 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4000" b="1" dirty="0" smtClean="0">
                <a:latin typeface="Agency FB" pitchFamily="34" charset="0"/>
              </a:rPr>
              <a:t> </a:t>
            </a:r>
            <a:r>
              <a:rPr lang="en-US" sz="4000" b="1" dirty="0" err="1" smtClean="0">
                <a:latin typeface="Agency FB" pitchFamily="34" charset="0"/>
              </a:rPr>
              <a:t>Vul</a:t>
            </a:r>
            <a:r>
              <a:rPr lang="en-US" sz="4000" b="1" dirty="0" smtClean="0">
                <a:latin typeface="Agency FB" pitchFamily="34" charset="0"/>
              </a:rPr>
              <a:t> </a:t>
            </a:r>
            <a:r>
              <a:rPr lang="en-US" sz="4000" b="1" dirty="0" err="1" smtClean="0">
                <a:latin typeface="Agency FB" pitchFamily="34" charset="0"/>
              </a:rPr>
              <a:t>een</a:t>
            </a:r>
            <a:r>
              <a:rPr lang="en-US" sz="4000" b="1" dirty="0" smtClean="0">
                <a:latin typeface="Agency FB" pitchFamily="34" charset="0"/>
              </a:rPr>
              <a:t> nickname in 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4000" b="1" dirty="0" smtClean="0">
                <a:latin typeface="Agency FB" pitchFamily="34" charset="0"/>
              </a:rPr>
              <a:t> </a:t>
            </a:r>
            <a:r>
              <a:rPr lang="en-US" sz="4000" b="1" dirty="0" err="1" smtClean="0">
                <a:latin typeface="Agency FB" pitchFamily="34" charset="0"/>
              </a:rPr>
              <a:t>Tijd</a:t>
            </a:r>
            <a:r>
              <a:rPr lang="en-US" sz="4000" b="1" dirty="0" smtClean="0">
                <a:latin typeface="Agency FB" pitchFamily="34" charset="0"/>
              </a:rPr>
              <a:t> </a:t>
            </a:r>
            <a:r>
              <a:rPr lang="en-US" sz="4000" b="1" dirty="0" err="1" smtClean="0">
                <a:latin typeface="Agency FB" pitchFamily="34" charset="0"/>
              </a:rPr>
              <a:t>om</a:t>
            </a:r>
            <a:r>
              <a:rPr lang="en-US" sz="4000" b="1" dirty="0" smtClean="0">
                <a:latin typeface="Agency FB" pitchFamily="34" charset="0"/>
              </a:rPr>
              <a:t> de quiz </a:t>
            </a:r>
            <a:r>
              <a:rPr lang="en-US" sz="4000" b="1" dirty="0" err="1" smtClean="0">
                <a:latin typeface="Agency FB" pitchFamily="34" charset="0"/>
              </a:rPr>
              <a:t>te</a:t>
            </a:r>
            <a:r>
              <a:rPr lang="en-US" sz="4000" b="1" dirty="0" smtClean="0">
                <a:latin typeface="Agency FB" pitchFamily="34" charset="0"/>
              </a:rPr>
              <a:t> </a:t>
            </a:r>
            <a:r>
              <a:rPr lang="en-US" sz="4000" b="1" dirty="0" err="1" smtClean="0">
                <a:latin typeface="Agency FB" pitchFamily="34" charset="0"/>
              </a:rPr>
              <a:t>spelen</a:t>
            </a:r>
            <a:r>
              <a:rPr lang="en-US" sz="4000" b="1" dirty="0" smtClean="0">
                <a:latin typeface="Agency FB" pitchFamily="34" charset="0"/>
              </a:rPr>
              <a:t>.. </a:t>
            </a:r>
            <a:endParaRPr lang="nl-NL" sz="4000" b="1" dirty="0" smtClean="0">
              <a:latin typeface="Agency FB" pitchFamily="34" charset="0"/>
            </a:endParaRPr>
          </a:p>
          <a:p>
            <a:pPr marL="502920" indent="-457200">
              <a:buFont typeface="+mj-lt"/>
              <a:buAutoNum type="arabicPeriod"/>
            </a:pPr>
            <a:endParaRPr lang="nl-NL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56181">
            <a:off x="8105282" y="750493"/>
            <a:ext cx="3639453" cy="181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kunt u thuis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b="1" u="sng" dirty="0" smtClean="0"/>
              <a:t>Leg de lat niet te hoog</a:t>
            </a:r>
          </a:p>
          <a:p>
            <a:r>
              <a:rPr lang="nl-NL" dirty="0" smtClean="0"/>
              <a:t>Veel voordoen. </a:t>
            </a:r>
            <a:r>
              <a:rPr lang="nl-NL" b="1" i="1" u="sng" dirty="0" err="1"/>
              <a:t>M</a:t>
            </a:r>
            <a:r>
              <a:rPr lang="nl-NL" b="1" i="1" u="sng" dirty="0" err="1" smtClean="0"/>
              <a:t>odelen</a:t>
            </a:r>
            <a:r>
              <a:rPr lang="nl-NL" b="1" i="1" u="sng" dirty="0" smtClean="0"/>
              <a:t>.</a:t>
            </a:r>
          </a:p>
          <a:p>
            <a:r>
              <a:rPr lang="nl-NL" dirty="0" smtClean="0"/>
              <a:t>Reken- en taaltassen, bibliotheek!</a:t>
            </a:r>
          </a:p>
          <a:p>
            <a:r>
              <a:rPr lang="nl-NL" dirty="0" smtClean="0"/>
              <a:t> Bezig zijn met lezen moet plezierig zijn</a:t>
            </a:r>
          </a:p>
          <a:p>
            <a:r>
              <a:rPr lang="nl-NL" dirty="0" smtClean="0"/>
              <a:t>Het is prettig voor een kind om iets te doen wat het kan, het zelfvertrouwen zal daardoor groeien</a:t>
            </a:r>
          </a:p>
          <a:p>
            <a:r>
              <a:rPr lang="nl-NL" dirty="0" smtClean="0"/>
              <a:t>Sluit aan bij de belevingswereld, leeftijd en het niveau van uw kind</a:t>
            </a:r>
          </a:p>
          <a:p>
            <a:r>
              <a:rPr lang="nl-NL" dirty="0" smtClean="0"/>
              <a:t> Zorg voor een ontspannen sfeer</a:t>
            </a:r>
          </a:p>
          <a:p>
            <a:r>
              <a:rPr lang="nl-NL" dirty="0" smtClean="0"/>
              <a:t>Geef complimenten</a:t>
            </a:r>
          </a:p>
          <a:p>
            <a:r>
              <a:rPr lang="nl-NL" dirty="0" smtClean="0"/>
              <a:t> Wees positief over lezen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Nog even kort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3000" y="1600200"/>
            <a:ext cx="9872871" cy="4572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nl-NL" b="1" i="1" dirty="0" smtClean="0"/>
              <a:t>Taal</a:t>
            </a:r>
            <a:r>
              <a:rPr lang="nl-NL" dirty="0" smtClean="0"/>
              <a:t>:         het werkwoord                              het </a:t>
            </a:r>
            <a:r>
              <a:rPr lang="nl-NL" dirty="0" err="1" smtClean="0"/>
              <a:t>wanneer-deel</a:t>
            </a:r>
            <a:r>
              <a:rPr lang="nl-NL" dirty="0" smtClean="0"/>
              <a:t> </a:t>
            </a:r>
          </a:p>
          <a:p>
            <a:pPr>
              <a:buNone/>
            </a:pPr>
            <a:r>
              <a:rPr lang="nl-NL" dirty="0" smtClean="0"/>
              <a:t>                                het </a:t>
            </a:r>
            <a:r>
              <a:rPr lang="nl-NL" dirty="0" err="1" smtClean="0"/>
              <a:t>wie-deel</a:t>
            </a:r>
            <a:r>
              <a:rPr lang="nl-NL" dirty="0" smtClean="0"/>
              <a:t>                                   het </a:t>
            </a:r>
            <a:r>
              <a:rPr lang="nl-NL" dirty="0" err="1" smtClean="0"/>
              <a:t>waar-deel</a:t>
            </a:r>
            <a:r>
              <a:rPr lang="nl-NL" dirty="0" smtClean="0"/>
              <a:t> </a:t>
            </a:r>
          </a:p>
          <a:p>
            <a:pPr>
              <a:buNone/>
            </a:pPr>
            <a:r>
              <a:rPr lang="nl-NL" dirty="0" smtClean="0"/>
              <a:t>                                         het voorzetsel		           zinsdelen verplaatsen</a:t>
            </a:r>
          </a:p>
          <a:p>
            <a:pPr>
              <a:buNone/>
            </a:pPr>
            <a:r>
              <a:rPr lang="nl-NL" dirty="0"/>
              <a:t> </a:t>
            </a:r>
            <a:r>
              <a:rPr lang="nl-NL" dirty="0" smtClean="0"/>
              <a:t>			             vraagzin/vertelzin	 	het bijvoeglijk naamwoord</a:t>
            </a:r>
          </a:p>
          <a:p>
            <a:pPr>
              <a:buFont typeface="Wingdings" pitchFamily="2" charset="2"/>
              <a:buChar char="q"/>
            </a:pPr>
            <a:r>
              <a:rPr lang="nl-NL" b="1" i="1" dirty="0" smtClean="0"/>
              <a:t>De woordclusters</a:t>
            </a:r>
          </a:p>
          <a:p>
            <a:pPr>
              <a:buNone/>
            </a:pPr>
            <a:endParaRPr lang="nl-NL" b="1" i="1" dirty="0" smtClean="0"/>
          </a:p>
          <a:p>
            <a:pPr>
              <a:buFont typeface="Wingdings" pitchFamily="2" charset="2"/>
              <a:buChar char="q"/>
            </a:pPr>
            <a:r>
              <a:rPr lang="nl-NL" b="1" i="1" dirty="0" smtClean="0"/>
              <a:t>Spelling</a:t>
            </a:r>
            <a:r>
              <a:rPr lang="nl-NL" dirty="0" smtClean="0"/>
              <a:t>:            </a:t>
            </a:r>
            <a:r>
              <a:rPr lang="nl-NL" sz="2800" b="1" dirty="0" smtClean="0"/>
              <a:t>ei/ij                                            au/</a:t>
            </a:r>
            <a:r>
              <a:rPr lang="nl-NL" sz="2800" b="1" dirty="0" err="1" smtClean="0"/>
              <a:t>ou</a:t>
            </a:r>
            <a:r>
              <a:rPr lang="nl-NL" sz="2800" b="1" dirty="0" smtClean="0"/>
              <a:t>        </a:t>
            </a:r>
          </a:p>
          <a:p>
            <a:pPr>
              <a:buNone/>
            </a:pPr>
            <a:r>
              <a:rPr lang="nl-NL" sz="2800" b="1" dirty="0" smtClean="0"/>
              <a:t>                             d </a:t>
            </a:r>
            <a:r>
              <a:rPr lang="nl-NL" sz="2800" dirty="0" smtClean="0"/>
              <a:t>of</a:t>
            </a:r>
            <a:r>
              <a:rPr lang="nl-NL" sz="2800" b="1" dirty="0" smtClean="0"/>
              <a:t> t </a:t>
            </a:r>
            <a:r>
              <a:rPr lang="nl-NL" sz="2800" dirty="0" smtClean="0"/>
              <a:t>?</a:t>
            </a:r>
            <a:r>
              <a:rPr lang="nl-NL" sz="2800" b="1" dirty="0" smtClean="0"/>
              <a:t>                                         </a:t>
            </a:r>
            <a:r>
              <a:rPr lang="nl-NL" b="1" dirty="0" smtClean="0"/>
              <a:t>lange </a:t>
            </a:r>
            <a:r>
              <a:rPr lang="nl-NL" dirty="0" smtClean="0"/>
              <a:t>klank of </a:t>
            </a:r>
            <a:r>
              <a:rPr lang="nl-NL" b="1" dirty="0" smtClean="0"/>
              <a:t>korte</a:t>
            </a:r>
            <a:r>
              <a:rPr lang="nl-NL" dirty="0" smtClean="0"/>
              <a:t> klank?</a:t>
            </a:r>
          </a:p>
          <a:p>
            <a:pPr>
              <a:buFont typeface="Wingdings" pitchFamily="2" charset="2"/>
              <a:buChar char="q"/>
            </a:pPr>
            <a:r>
              <a:rPr lang="nl-NL" b="1" i="1" dirty="0" smtClean="0"/>
              <a:t>Rekenen	</a:t>
            </a:r>
            <a:r>
              <a:rPr lang="nl-NL" dirty="0" smtClean="0"/>
              <a:t>de sommen tot 100		de tafels van 1, 2, 3, 4, 5 en  10     </a:t>
            </a:r>
          </a:p>
          <a:p>
            <a:pPr marL="45720" indent="0">
              <a:buNone/>
            </a:pPr>
            <a:r>
              <a:rPr lang="nl-NL" dirty="0" smtClean="0"/>
              <a:t> 		   </a:t>
            </a:r>
            <a:r>
              <a:rPr lang="nl-NL" dirty="0" err="1" smtClean="0"/>
              <a:t>geldrekenen</a:t>
            </a:r>
            <a:endParaRPr lang="nl-NL" dirty="0" smtClean="0"/>
          </a:p>
          <a:p>
            <a:pPr>
              <a:buFont typeface="Wingdings" pitchFamily="2" charset="2"/>
              <a:buChar char="q"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959" y="540327"/>
            <a:ext cx="6220738" cy="55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0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Lezen in groep 4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3000" y="1887793"/>
            <a:ext cx="9872871" cy="4483509"/>
          </a:xfrm>
        </p:spPr>
        <p:txBody>
          <a:bodyPr>
            <a:normAutofit/>
          </a:bodyPr>
          <a:lstStyle/>
          <a:p>
            <a:r>
              <a:rPr lang="nl-NL" dirty="0" smtClean="0"/>
              <a:t>Technisch lezen AVI</a:t>
            </a:r>
          </a:p>
          <a:p>
            <a:r>
              <a:rPr lang="nl-NL" dirty="0" smtClean="0"/>
              <a:t>Technisch lezen DMT</a:t>
            </a:r>
          </a:p>
          <a:p>
            <a:r>
              <a:rPr lang="nl-NL" dirty="0" smtClean="0"/>
              <a:t>Technisch lezen: Estafette</a:t>
            </a:r>
          </a:p>
          <a:p>
            <a:endParaRPr lang="nl-NL" dirty="0" smtClean="0"/>
          </a:p>
          <a:p>
            <a:r>
              <a:rPr lang="nl-NL" dirty="0" smtClean="0"/>
              <a:t>Begrijpend lezen: Nieuwsbegrip</a:t>
            </a:r>
          </a:p>
          <a:p>
            <a:r>
              <a:rPr lang="nl-NL" dirty="0" smtClean="0"/>
              <a:t>Begrijpend lezen: Grip</a:t>
            </a:r>
          </a:p>
          <a:p>
            <a:endParaRPr lang="nl-NL" dirty="0" smtClean="0"/>
          </a:p>
          <a:p>
            <a:r>
              <a:rPr lang="nl-NL" dirty="0" smtClean="0"/>
              <a:t>Lezen in het bibliotheekboek</a:t>
            </a:r>
          </a:p>
          <a:p>
            <a:r>
              <a:rPr lang="nl-NL" dirty="0" smtClean="0"/>
              <a:t>Zelf leesboeken meenemen van huis stimuleren wij!</a:t>
            </a:r>
            <a:endParaRPr lang="nl-NL" dirty="0"/>
          </a:p>
        </p:txBody>
      </p:sp>
      <p:sp>
        <p:nvSpPr>
          <p:cNvPr id="7170" name="AutoShape 2" descr="Afbeeldingsresultaat voor estafette groep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174" name="AutoShape 6" descr="Afbeeldingsresultaat voor lezen"/>
          <p:cNvSpPr>
            <a:spLocks noChangeAspect="1" noChangeArrowheads="1"/>
          </p:cNvSpPr>
          <p:nvPr/>
        </p:nvSpPr>
        <p:spPr bwMode="auto">
          <a:xfrm>
            <a:off x="155575" y="-1485900"/>
            <a:ext cx="2743200" cy="3105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8099" y="1232172"/>
            <a:ext cx="3475823" cy="393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Technisch lezen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Woordrijtjes en teksten Vloeiend &amp; Vlot lezen</a:t>
            </a:r>
          </a:p>
          <a:p>
            <a:r>
              <a:rPr lang="nl-NL" dirty="0" smtClean="0"/>
              <a:t>Woorden in klankgroepen verdelen, </a:t>
            </a:r>
          </a:p>
          <a:p>
            <a:pPr>
              <a:buNone/>
            </a:pPr>
            <a:r>
              <a:rPr lang="nl-NL" dirty="0" smtClean="0"/>
              <a:t>                                                          daarna vlot lezen</a:t>
            </a:r>
            <a:endParaRPr lang="nl-N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29434">
            <a:off x="6973302" y="1412457"/>
            <a:ext cx="4425106" cy="414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88432">
            <a:off x="1818881" y="3416963"/>
            <a:ext cx="974440" cy="254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3958387" y="4463714"/>
            <a:ext cx="28514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F83EC7"/>
                </a:solidFill>
              </a:rPr>
              <a:t>Bananenschil</a:t>
            </a:r>
            <a:br>
              <a:rPr lang="nl-NL" sz="2800" dirty="0" smtClean="0">
                <a:solidFill>
                  <a:srgbClr val="F83EC7"/>
                </a:solidFill>
              </a:rPr>
            </a:br>
            <a:r>
              <a:rPr lang="nl-NL" sz="2800" dirty="0" err="1" smtClean="0">
                <a:solidFill>
                  <a:srgbClr val="F83EC7"/>
                </a:solidFill>
              </a:rPr>
              <a:t>Ba-na-nen-schil</a:t>
            </a:r>
            <a:endParaRPr lang="nl-NL" sz="2800" dirty="0">
              <a:solidFill>
                <a:srgbClr val="F83EC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 lezen!</a:t>
            </a:r>
            <a:endParaRPr lang="nl-NL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59380" y="1585913"/>
            <a:ext cx="7313597" cy="378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3504" y="5257185"/>
            <a:ext cx="4714763" cy="40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5758170"/>
            <a:ext cx="9556955" cy="44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36858">
            <a:off x="10242768" y="908488"/>
            <a:ext cx="792664" cy="240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299028">
            <a:off x="1059439" y="2299753"/>
            <a:ext cx="792664" cy="240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Voorwaarden begrijpend lezen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Technisch leesniveau moet voldoende zijn!</a:t>
            </a:r>
          </a:p>
          <a:p>
            <a:r>
              <a:rPr lang="nl-NL" dirty="0" smtClean="0"/>
              <a:t>Woordenschat (tips!)</a:t>
            </a:r>
          </a:p>
          <a:p>
            <a:r>
              <a:rPr lang="nl-NL" dirty="0" smtClean="0"/>
              <a:t>Kennis van de wereld </a:t>
            </a:r>
            <a:br>
              <a:rPr lang="nl-NL" dirty="0" smtClean="0"/>
            </a:br>
            <a:r>
              <a:rPr lang="nl-NL" dirty="0" smtClean="0"/>
              <a:t>(Jeugdjournaal, Klokhuis)</a:t>
            </a:r>
          </a:p>
          <a:p>
            <a:r>
              <a:rPr lang="nl-NL" dirty="0" smtClean="0"/>
              <a:t>Kennis van taal</a:t>
            </a:r>
          </a:p>
          <a:p>
            <a:r>
              <a:rPr lang="nl-NL" dirty="0" smtClean="0"/>
              <a:t>Motivatie</a:t>
            </a:r>
            <a:endParaRPr lang="nl-NL" dirty="0"/>
          </a:p>
        </p:txBody>
      </p:sp>
      <p:pic>
        <p:nvPicPr>
          <p:cNvPr id="4" name="Tijdelijke aanduiding voor inhoud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449" y="2762270"/>
            <a:ext cx="6741938" cy="3506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Doel bepalen</a:t>
            </a:r>
            <a:br>
              <a:rPr lang="nl-NL" b="1" dirty="0"/>
            </a:br>
            <a:r>
              <a:rPr lang="nl-NL" dirty="0"/>
              <a:t>Waarom lees ik de tekst?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Kinderen kunnen verschillende tekstsoorten </a:t>
            </a:r>
            <a:r>
              <a:rPr lang="nl-NL" dirty="0" smtClean="0"/>
              <a:t>herkennen</a:t>
            </a:r>
            <a:br>
              <a:rPr lang="nl-NL" dirty="0" smtClean="0"/>
            </a:br>
            <a:r>
              <a:rPr lang="nl-NL" dirty="0" smtClean="0"/>
              <a:t>en </a:t>
            </a:r>
            <a:r>
              <a:rPr lang="nl-NL" dirty="0"/>
              <a:t>benoemen.</a:t>
            </a:r>
          </a:p>
          <a:p>
            <a:r>
              <a:rPr lang="nl-NL" dirty="0"/>
              <a:t>Kinderen kunnen voorbeelden geven van de plek waar ze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de </a:t>
            </a:r>
            <a:r>
              <a:rPr lang="nl-NL" dirty="0"/>
              <a:t>verschillende teksten kunnen tegenkomen.</a:t>
            </a:r>
          </a:p>
          <a:p>
            <a:r>
              <a:rPr lang="nl-NL" dirty="0"/>
              <a:t>Kinderen kunnen voorbeelden geven van verschillende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redenen om </a:t>
            </a:r>
            <a:r>
              <a:rPr lang="nl-NL" dirty="0"/>
              <a:t>iets te lezen.</a:t>
            </a:r>
          </a:p>
          <a:p>
            <a:pPr marL="4572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931" y="4144296"/>
            <a:ext cx="3077552" cy="2348559"/>
          </a:xfrm>
          <a:prstGeom prst="rect">
            <a:avLst/>
          </a:prstGeom>
        </p:spPr>
      </p:pic>
      <p:pic>
        <p:nvPicPr>
          <p:cNvPr id="6" name="Afbeelding 5"/>
          <p:cNvPicPr/>
          <p:nvPr/>
        </p:nvPicPr>
        <p:blipFill rotWithShape="1">
          <a:blip r:embed="rId3"/>
          <a:srcRect l="33896" t="10362" r="31713" b="8289"/>
          <a:stretch/>
        </p:blipFill>
        <p:spPr bwMode="auto">
          <a:xfrm>
            <a:off x="8513401" y="811572"/>
            <a:ext cx="3300058" cy="51467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324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Voorspellen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Waar </a:t>
            </a:r>
            <a:r>
              <a:rPr lang="nl-NL" dirty="0"/>
              <a:t>gaat de tekst over?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3000" y="1651819"/>
            <a:ext cx="9872871" cy="4444181"/>
          </a:xfrm>
        </p:spPr>
        <p:txBody>
          <a:bodyPr/>
          <a:lstStyle/>
          <a:p>
            <a:r>
              <a:rPr lang="nl-NL" dirty="0"/>
              <a:t>Kinderen leren voorspellen waar de tekst over gaat (onderwerp) door naar de titel en het beeldmateriaal te kijken</a:t>
            </a:r>
            <a:r>
              <a:rPr lang="nl-NL" dirty="0" smtClean="0"/>
              <a:t>.</a:t>
            </a:r>
          </a:p>
          <a:p>
            <a:r>
              <a:rPr lang="nl-NL" b="1" dirty="0" smtClean="0"/>
              <a:t>Een voorspelling is nooit fout! </a:t>
            </a:r>
            <a:r>
              <a:rPr lang="nl-NL" dirty="0" smtClean="0"/>
              <a:t>Het gaat erom dat de kinderen al hebben nagedacht over het onderwerp: de hersenen zijn geactiveerd en daardoor zullen zij de tekst beter  begrijpen.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07" y="3413840"/>
            <a:ext cx="4011562" cy="3110308"/>
          </a:xfrm>
          <a:prstGeom prst="rect">
            <a:avLst/>
          </a:prstGeom>
        </p:spPr>
      </p:pic>
      <p:pic>
        <p:nvPicPr>
          <p:cNvPr id="5" name="Afbeelding 4"/>
          <p:cNvPicPr/>
          <p:nvPr/>
        </p:nvPicPr>
        <p:blipFill rotWithShape="1">
          <a:blip r:embed="rId3"/>
          <a:srcRect l="4299" t="16314" r="34358" b="25044"/>
          <a:stretch/>
        </p:blipFill>
        <p:spPr bwMode="auto">
          <a:xfrm>
            <a:off x="5994048" y="3097161"/>
            <a:ext cx="5126236" cy="33554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318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Herstellen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Wat </a:t>
            </a:r>
            <a:r>
              <a:rPr lang="nl-NL" dirty="0"/>
              <a:t>doe ik als ik het niet meer snap?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nl-NL" dirty="0"/>
          </a:p>
          <a:p>
            <a:r>
              <a:rPr lang="nl-NL" sz="9600" dirty="0"/>
              <a:t>Kinderen oefenen het herlezen van </a:t>
            </a:r>
            <a:r>
              <a:rPr lang="nl-NL" sz="9600" dirty="0" smtClean="0"/>
              <a:t>een (stukje</a:t>
            </a:r>
            <a:r>
              <a:rPr lang="nl-NL" sz="9600" dirty="0"/>
              <a:t>) tekst als ze iets niet begrijpen</a:t>
            </a:r>
            <a:r>
              <a:rPr lang="nl-NL" sz="9600" dirty="0" smtClean="0"/>
              <a:t>.</a:t>
            </a:r>
            <a:r>
              <a:rPr lang="nl-NL" sz="9600" i="1" dirty="0" smtClean="0"/>
              <a:t> Lees terug in de tekst! Zoek het antwoord in de tekst!</a:t>
            </a:r>
          </a:p>
          <a:p>
            <a:r>
              <a:rPr lang="nl-NL" sz="9600" dirty="0" smtClean="0"/>
              <a:t>Kijk naar het woord: ken ik een deel van het woord? Bijvoorbeeld: het </a:t>
            </a:r>
            <a:r>
              <a:rPr lang="nl-NL" sz="9600" i="1" dirty="0" err="1" smtClean="0"/>
              <a:t>woordweb</a:t>
            </a:r>
            <a:r>
              <a:rPr lang="nl-NL" sz="9600" i="1" dirty="0" smtClean="0"/>
              <a:t>!</a:t>
            </a:r>
          </a:p>
          <a:p>
            <a:pPr marL="45720" indent="0">
              <a:buNone/>
            </a:pPr>
            <a:endParaRPr lang="nl-NL" sz="9600" dirty="0"/>
          </a:p>
          <a:p>
            <a:endParaRPr lang="nl-NL" dirty="0"/>
          </a:p>
          <a:p>
            <a:endParaRPr lang="nl-NL" dirty="0"/>
          </a:p>
          <a:p>
            <a:pPr marL="4572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</a:t>
            </a:r>
          </a:p>
          <a:p>
            <a:r>
              <a:rPr lang="nl-NL" dirty="0"/>
              <a:t>  Doel bepalen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</a:t>
            </a:r>
          </a:p>
          <a:p>
            <a:r>
              <a:rPr lang="nl-NL" dirty="0"/>
              <a:t>  Doel bepalen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</a:t>
            </a:r>
          </a:p>
          <a:p>
            <a:r>
              <a:rPr lang="nl-NL" dirty="0"/>
              <a:t>  Doel bepalen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/>
              <a:t>02. Voorspellen </a:t>
            </a:r>
          </a:p>
          <a:p>
            <a:endParaRPr lang="nl-NL" dirty="0"/>
          </a:p>
          <a:p>
            <a:r>
              <a:rPr lang="nl-NL" dirty="0"/>
              <a:t>  Voorspellen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</a:t>
            </a:r>
          </a:p>
          <a:p>
            <a:r>
              <a:rPr lang="nl-NL" dirty="0"/>
              <a:t>  Voorspellen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</a:t>
            </a:r>
          </a:p>
          <a:p>
            <a:r>
              <a:rPr lang="nl-NL" dirty="0"/>
              <a:t>  Voorspellen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</a:t>
            </a:r>
          </a:p>
          <a:p>
            <a:r>
              <a:rPr lang="nl-NL" dirty="0"/>
              <a:t>  Voorspellen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</a:t>
            </a:r>
          </a:p>
          <a:p>
            <a:r>
              <a:rPr lang="nl-NL" dirty="0"/>
              <a:t>  Voorspellen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/>
              <a:t>03. Voorkennis </a:t>
            </a:r>
          </a:p>
          <a:p>
            <a:r>
              <a:rPr lang="nl-NL" dirty="0"/>
              <a:t> ophalen </a:t>
            </a:r>
          </a:p>
          <a:p>
            <a:r>
              <a:rPr lang="nl-NL" dirty="0"/>
              <a:t> </a:t>
            </a:r>
          </a:p>
          <a:p>
            <a:r>
              <a:rPr lang="nl-NL" dirty="0"/>
              <a:t>  Voorkennis ophalen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</a:t>
            </a:r>
          </a:p>
          <a:p>
            <a:r>
              <a:rPr lang="nl-NL" dirty="0"/>
              <a:t>  Voorkennis ophalen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</a:t>
            </a:r>
          </a:p>
          <a:p>
            <a:r>
              <a:rPr lang="nl-NL" dirty="0"/>
              <a:t>  Voorkennis ophalen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</a:t>
            </a:r>
          </a:p>
          <a:p>
            <a:r>
              <a:rPr lang="nl-NL" dirty="0"/>
              <a:t>  Voorkennis ophalen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/>
              <a:t>04. Herstellen </a:t>
            </a:r>
          </a:p>
          <a:p>
            <a:endParaRPr lang="nl-NL" dirty="0"/>
          </a:p>
          <a:p>
            <a:r>
              <a:rPr lang="nl-NL" dirty="0"/>
              <a:t>  Herstellen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</a:t>
            </a:r>
          </a:p>
          <a:p>
            <a:r>
              <a:rPr lang="nl-NL" dirty="0"/>
              <a:t>  Herstellen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</a:t>
            </a:r>
          </a:p>
          <a:p>
            <a:r>
              <a:rPr lang="nl-NL" dirty="0"/>
              <a:t>  Herstellen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</a:t>
            </a:r>
          </a:p>
          <a:p>
            <a:r>
              <a:rPr lang="nl-NL" dirty="0"/>
              <a:t>  Herstellen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</a:t>
            </a:r>
          </a:p>
          <a:p>
            <a:r>
              <a:rPr lang="nl-NL" dirty="0"/>
              <a:t>  Herstellen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/>
              <a:t>05. Vragen stellen </a:t>
            </a:r>
          </a:p>
          <a:p>
            <a:endParaRPr lang="nl-NL" dirty="0"/>
          </a:p>
          <a:p>
            <a:r>
              <a:rPr lang="nl-NL" dirty="0"/>
              <a:t>  Vragen stellen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</a:t>
            </a:r>
          </a:p>
          <a:p>
            <a:r>
              <a:rPr lang="nl-NL" dirty="0"/>
              <a:t>  Vragen stellen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</a:t>
            </a:r>
          </a:p>
          <a:p>
            <a:r>
              <a:rPr lang="nl-NL" dirty="0"/>
              <a:t>  Vragen stellen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</a:t>
            </a:r>
          </a:p>
          <a:p>
            <a:r>
              <a:rPr lang="nl-NL" dirty="0"/>
              <a:t>  Vragen stellen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</a:t>
            </a:r>
          </a:p>
          <a:p>
            <a:r>
              <a:rPr lang="nl-NL" dirty="0"/>
              <a:t>  Vragen stellen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/>
              <a:t>06. Visualiseren </a:t>
            </a:r>
          </a:p>
          <a:p>
            <a:endParaRPr lang="nl-NL" dirty="0"/>
          </a:p>
          <a:p>
            <a:r>
              <a:rPr lang="nl-NL" dirty="0"/>
              <a:t>  Visualiseren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</a:t>
            </a:r>
          </a:p>
          <a:p>
            <a:r>
              <a:rPr lang="nl-NL" dirty="0"/>
              <a:t>  Visualiseren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</a:t>
            </a:r>
          </a:p>
          <a:p>
            <a:r>
              <a:rPr lang="nl-NL" dirty="0"/>
              <a:t>  Visualiseren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</a:t>
            </a:r>
          </a:p>
          <a:p>
            <a:r>
              <a:rPr lang="nl-NL" dirty="0"/>
              <a:t>  Visualiseren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</a:t>
            </a:r>
          </a:p>
          <a:p>
            <a:r>
              <a:rPr lang="nl-NL" dirty="0"/>
              <a:t>  Visualiseren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/>
              <a:t>07. Samenvatten </a:t>
            </a:r>
          </a:p>
          <a:p>
            <a:endParaRPr lang="nl-NL" dirty="0"/>
          </a:p>
          <a:p>
            <a:r>
              <a:rPr lang="nl-NL" dirty="0"/>
              <a:t>  Samenvatten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</a:t>
            </a:r>
          </a:p>
          <a:p>
            <a:r>
              <a:rPr lang="nl-NL" dirty="0"/>
              <a:t>  Samenvatten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</a:t>
            </a:r>
          </a:p>
          <a:p>
            <a:r>
              <a:rPr lang="nl-NL" dirty="0"/>
              <a:t>  Samenvatten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</a:t>
            </a:r>
          </a:p>
          <a:p>
            <a:r>
              <a:rPr lang="nl-NL" dirty="0"/>
              <a:t>  Samenvatten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</a:t>
            </a:r>
          </a:p>
          <a:p>
            <a:r>
              <a:rPr lang="nl-NL" dirty="0"/>
              <a:t>  Samenvatten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/>
              <a:t>08. Opzoek- </a:t>
            </a:r>
          </a:p>
          <a:p>
            <a:r>
              <a:rPr lang="nl-NL" dirty="0"/>
              <a:t> vaardigheden </a:t>
            </a:r>
          </a:p>
          <a:p>
            <a:r>
              <a:rPr lang="nl-NL" dirty="0"/>
              <a:t>  </a:t>
            </a:r>
          </a:p>
          <a:p>
            <a:r>
              <a:rPr lang="nl-NL" dirty="0"/>
              <a:t>  Opzoekvaardigheden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</a:t>
            </a:r>
          </a:p>
          <a:p>
            <a:r>
              <a:rPr lang="nl-NL" dirty="0"/>
              <a:t>  Opzoekvaardigheden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</a:t>
            </a:r>
          </a:p>
          <a:p>
            <a:r>
              <a:rPr lang="nl-NL" dirty="0"/>
              <a:t>  Opzoekvaardigheden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/>
              <a:t>09. Informatie en meningen vergelijken en </a:t>
            </a:r>
            <a:r>
              <a:rPr lang="nl-NL" dirty="0" err="1"/>
              <a:t>beoordel</a:t>
            </a:r>
            <a:r>
              <a:rPr lang="nl-NL" dirty="0"/>
              <a:t> </a:t>
            </a:r>
          </a:p>
          <a:p>
            <a:r>
              <a:rPr lang="nl-NL" dirty="0"/>
              <a:t>  </a:t>
            </a:r>
          </a:p>
          <a:p>
            <a:r>
              <a:rPr lang="nl-NL" dirty="0"/>
              <a:t>  Informatie en meningen vergelijken en beoordelen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</a:t>
            </a:r>
          </a:p>
          <a:p>
            <a:r>
              <a:rPr lang="nl-NL" dirty="0"/>
              <a:t>  Informatie en meningen vergelijken en beoordelen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</a:t>
            </a:r>
          </a:p>
          <a:p>
            <a:r>
              <a:rPr lang="nl-NL" dirty="0"/>
              <a:t>  Informatie en meningen vergelijken en beoordelen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</a:t>
            </a:r>
          </a:p>
          <a:p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bladerboek-Malmberg-lesmateriaal-image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 </a:t>
            </a:r>
          </a:p>
          <a:p>
            <a:endParaRPr lang="nl-NL" dirty="0"/>
          </a:p>
          <a:p>
            <a:r>
              <a:rPr lang="nl-NL" dirty="0"/>
              <a:t>   </a:t>
            </a:r>
          </a:p>
          <a:p>
            <a:endParaRPr lang="nl-NL" dirty="0"/>
          </a:p>
          <a:p>
            <a:r>
              <a:rPr lang="nl-NL" dirty="0"/>
              <a:t> </a:t>
            </a:r>
          </a:p>
          <a:p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/>
              <a:t>  </a:t>
            </a:r>
          </a:p>
          <a:p>
            <a:endParaRPr lang="nl-NL" dirty="0"/>
          </a:p>
          <a:p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 </a:t>
            </a:r>
          </a:p>
          <a:p>
            <a:endParaRPr lang="nl-NL" dirty="0"/>
          </a:p>
          <a:p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 </a:t>
            </a:r>
          </a:p>
          <a:p>
            <a:endParaRPr lang="nl-NL" dirty="0"/>
          </a:p>
          <a:p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 </a:t>
            </a:r>
          </a:p>
          <a:p>
            <a:endParaRPr lang="nl-NL" dirty="0"/>
          </a:p>
          <a:p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Kinderen kunnen verschillende tekstsoorten herkennen en benoemen.</a:t>
            </a:r>
          </a:p>
          <a:p>
            <a:r>
              <a:rPr lang="nl-NL" dirty="0"/>
              <a:t>Kinderen kunnen voorbeelden geven van verschillende redenen om iets te lezen.</a:t>
            </a:r>
          </a:p>
          <a:p>
            <a:r>
              <a:rPr lang="nl-NL" dirty="0"/>
              <a:t>Kinderen kunnen voorbeelden geven van (het nut van) verschillende teksten.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138" y="3393515"/>
            <a:ext cx="3833946" cy="3010045"/>
          </a:xfrm>
          <a:prstGeom prst="rect">
            <a:avLst/>
          </a:prstGeom>
        </p:spPr>
      </p:pic>
      <p:pic>
        <p:nvPicPr>
          <p:cNvPr id="5" name="Afbeelding 4"/>
          <p:cNvPicPr/>
          <p:nvPr/>
        </p:nvPicPr>
        <p:blipFill rotWithShape="1">
          <a:blip r:embed="rId3"/>
          <a:srcRect l="14715" t="19841" r="27414" b="27469"/>
          <a:stretch/>
        </p:blipFill>
        <p:spPr bwMode="auto">
          <a:xfrm>
            <a:off x="1113095" y="3529013"/>
            <a:ext cx="4830505" cy="27390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883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251</TotalTime>
  <Words>639</Words>
  <Application>Microsoft Office PowerPoint</Application>
  <PresentationFormat>Breedbeeld</PresentationFormat>
  <Paragraphs>419</Paragraphs>
  <Slides>17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3" baseType="lpstr">
      <vt:lpstr>Agency FB</vt:lpstr>
      <vt:lpstr>Arial</vt:lpstr>
      <vt:lpstr>Calibri</vt:lpstr>
      <vt:lpstr>Corbel</vt:lpstr>
      <vt:lpstr>Wingdings</vt:lpstr>
      <vt:lpstr>Basis</vt:lpstr>
      <vt:lpstr> Groep 4 Begrijpend lezen lezen</vt:lpstr>
      <vt:lpstr>PowerPoint-presentatie</vt:lpstr>
      <vt:lpstr>Lezen in groep 4</vt:lpstr>
      <vt:lpstr>Technisch lezen</vt:lpstr>
      <vt:lpstr>Samen lezen!</vt:lpstr>
      <vt:lpstr>Voorwaarden begrijpend lezen</vt:lpstr>
      <vt:lpstr>Doel bepalen Waarom lees ik de tekst? </vt:lpstr>
      <vt:lpstr>Voorspellen Waar gaat de tekst over? </vt:lpstr>
      <vt:lpstr>Herstellen Wat doe ik als ik het niet meer snap? </vt:lpstr>
      <vt:lpstr>Vragen stellen Welke vragen zie ik? </vt:lpstr>
      <vt:lpstr>Samenvatten Hoe vat ik samen? </vt:lpstr>
      <vt:lpstr>Visualiseren Welk plaatje past bij de tekst?</vt:lpstr>
      <vt:lpstr>PowerPoint-presentatie</vt:lpstr>
      <vt:lpstr>PowerPoint-presentatie</vt:lpstr>
      <vt:lpstr>PowerPoint-presentatie</vt:lpstr>
      <vt:lpstr>Wat kunt u thuis doen?</vt:lpstr>
      <vt:lpstr>Nog even kort</vt:lpstr>
    </vt:vector>
  </TitlesOfParts>
  <Company>Deklas.nu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Begrijpend lezen begrijpend luisteren lezen</dc:title>
  <dc:creator>Wendy Bovendeert</dc:creator>
  <cp:lastModifiedBy>Annika Pegtel</cp:lastModifiedBy>
  <cp:revision>37</cp:revision>
  <dcterms:created xsi:type="dcterms:W3CDTF">2016-12-08T07:30:58Z</dcterms:created>
  <dcterms:modified xsi:type="dcterms:W3CDTF">2017-03-30T12:19:11Z</dcterms:modified>
</cp:coreProperties>
</file>